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57" r:id="rId3"/>
    <p:sldId id="664" r:id="rId4"/>
    <p:sldId id="430" r:id="rId5"/>
    <p:sldId id="450" r:id="rId6"/>
    <p:sldId id="424" r:id="rId7"/>
    <p:sldId id="685" r:id="rId8"/>
    <p:sldId id="666" r:id="rId9"/>
    <p:sldId id="679" r:id="rId10"/>
    <p:sldId id="673" r:id="rId11"/>
    <p:sldId id="6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95A5FC-4D35-4C3F-8CC8-A35667FB82AE}">
          <p14:sldIdLst>
            <p14:sldId id="264"/>
            <p14:sldId id="257"/>
            <p14:sldId id="664"/>
            <p14:sldId id="430"/>
            <p14:sldId id="450"/>
            <p14:sldId id="424"/>
            <p14:sldId id="685"/>
            <p14:sldId id="666"/>
            <p14:sldId id="679"/>
            <p14:sldId id="673"/>
            <p14:sldId id="6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5"/>
    <a:srgbClr val="3366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5083" autoAdjust="0"/>
  </p:normalViewPr>
  <p:slideViewPr>
    <p:cSldViewPr>
      <p:cViewPr varScale="1">
        <p:scale>
          <a:sx n="62" d="100"/>
          <a:sy n="62" d="100"/>
        </p:scale>
        <p:origin x="16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6ADA4E-4715-4AD6-9888-F489DA5639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C4447-C469-4F03-9C2C-291EAB3FAA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24B4-B199-4084-9AC3-238378F04829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A94A0-2215-4240-AA87-994D27DAB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C0876-DF03-4DF6-91D9-C7C29A67F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866F3-2B61-468D-9BF8-55D194393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17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76D5D-1347-44BE-9468-18706034E012}" type="datetimeFigureOut">
              <a:rPr lang="en-GB" smtClean="0"/>
              <a:t>22/07/2019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F2579-E084-4BE5-B155-114E7DEDDB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75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30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endParaRPr lang="en-US" sz="1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06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70462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ACCB667A-8E55-45C4-8381-44A034C5FAC7}" type="slidenum">
              <a:rPr lang="en-US" altLang="en-US" smtClean="0">
                <a:latin typeface="Calibri" pitchFamily="34" charset="0"/>
              </a:rPr>
              <a:pPr eaLnBrk="1" hangingPunct="1"/>
              <a:t>4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56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70462" cy="372745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A2EABB-5D65-4937-9D41-35598A3C92E0}" type="slidenum">
              <a:rPr lang="en-US" altLang="nl-NL" sz="1200" smtClean="0"/>
              <a:pPr/>
              <a:t>6</a:t>
            </a:fld>
            <a:endParaRPr lang="en-US" altLang="nl-NL" sz="1200"/>
          </a:p>
        </p:txBody>
      </p:sp>
    </p:spTree>
    <p:extLst>
      <p:ext uri="{BB962C8B-B14F-4D97-AF65-F5344CB8AC3E}">
        <p14:creationId xmlns:p14="http://schemas.microsoft.com/office/powerpoint/2010/main" val="2619361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22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984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446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049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67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062896" y="3732398"/>
            <a:ext cx="6605448" cy="864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 flipV="1">
            <a:off x="1062896" y="1556790"/>
            <a:ext cx="6605448" cy="2175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6541" y="1776871"/>
            <a:ext cx="5933771" cy="173544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6541" y="3838656"/>
            <a:ext cx="5933771" cy="360039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446540" y="4198770"/>
            <a:ext cx="5933771" cy="287337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6672"/>
            <a:ext cx="1763688" cy="288925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and place</a:t>
            </a:r>
            <a:endParaRPr lang="en-GB" dirty="0"/>
          </a:p>
        </p:txBody>
      </p:sp>
      <p:pic>
        <p:nvPicPr>
          <p:cNvPr id="1026" name="Picture 2" descr="C:\Users\kolevs\Desktop\WHO-EN-BW-H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20907"/>
            <a:ext cx="1645722" cy="50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963" y="5198994"/>
            <a:ext cx="1954264" cy="105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0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4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0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032" y="646632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4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7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9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10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0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6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8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2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4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4980" y="656245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sp>
        <p:nvSpPr>
          <p:cNvPr id="5" name="Slide Number Placeholder 6"/>
          <p:cNvSpPr txBox="1">
            <a:spLocks noChangeArrowheads="1"/>
          </p:cNvSpPr>
          <p:nvPr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8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7DC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SzPct val="60000"/>
        <a:buFont typeface="Wingdings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hivlinkage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380" y="1766807"/>
            <a:ext cx="6567965" cy="1745508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7DC5"/>
                </a:solidFill>
              </a:rPr>
              <a:t>Rethinking Reproductive health including contraception programmes in the context of the ECHO results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1" y="3861048"/>
            <a:ext cx="5904656" cy="662541"/>
          </a:xfrm>
        </p:spPr>
        <p:txBody>
          <a:bodyPr>
            <a:noAutofit/>
          </a:bodyPr>
          <a:lstStyle/>
          <a:p>
            <a:r>
              <a:rPr lang="en-GB" sz="2000" dirty="0"/>
              <a:t>Petrus Steyn and James Kiarie</a:t>
            </a:r>
          </a:p>
        </p:txBody>
      </p:sp>
      <p:sp>
        <p:nvSpPr>
          <p:cNvPr id="4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0" y="476672"/>
            <a:ext cx="1763688" cy="288925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23 July 2019,  Mexico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430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Maximize the potential of expanding Contraceptive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/>
          </a:bodyPr>
          <a:lstStyle/>
          <a:p>
            <a:pPr marL="457200" lvl="1" indent="0">
              <a:buClr>
                <a:schemeClr val="accent1"/>
              </a:buClr>
              <a:buNone/>
            </a:pPr>
            <a:endParaRPr lang="en-GB" sz="1700" dirty="0"/>
          </a:p>
          <a:p>
            <a:pPr marL="457200" lvl="1" indent="0">
              <a:buClr>
                <a:schemeClr val="accent1"/>
              </a:buClr>
              <a:buNone/>
            </a:pPr>
            <a:endParaRPr lang="en-GB" sz="1700" dirty="0"/>
          </a:p>
          <a:p>
            <a:r>
              <a:rPr lang="en-US" sz="3200" dirty="0"/>
              <a:t>Ensure a robust supply chain </a:t>
            </a:r>
          </a:p>
          <a:p>
            <a:endParaRPr lang="en-US" sz="3200" dirty="0"/>
          </a:p>
          <a:p>
            <a:r>
              <a:rPr lang="en-US" sz="3200" dirty="0"/>
              <a:t>Improve provider training and counselling </a:t>
            </a:r>
          </a:p>
          <a:p>
            <a:endParaRPr lang="en-US" sz="3200" dirty="0"/>
          </a:p>
          <a:p>
            <a:r>
              <a:rPr lang="en-US" sz="3200" dirty="0"/>
              <a:t>Generate demand</a:t>
            </a:r>
          </a:p>
        </p:txBody>
      </p:sp>
    </p:spTree>
    <p:extLst>
      <p:ext uri="{BB962C8B-B14F-4D97-AF65-F5344CB8AC3E}">
        <p14:creationId xmlns:p14="http://schemas.microsoft.com/office/powerpoint/2010/main" val="206328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Listening to the ECHO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lnSpcReduction="10000"/>
          </a:bodyPr>
          <a:lstStyle/>
          <a:p>
            <a:pPr marL="457200" lvl="1" indent="0">
              <a:buClr>
                <a:schemeClr val="accent1"/>
              </a:buClr>
              <a:buNone/>
            </a:pPr>
            <a:endParaRPr lang="en-GB" sz="1700" dirty="0"/>
          </a:p>
          <a:p>
            <a:r>
              <a:rPr lang="en-US" dirty="0"/>
              <a:t>Although nothing new, it is the time for integration and method mix expansion </a:t>
            </a:r>
          </a:p>
          <a:p>
            <a:pPr lvl="1"/>
            <a:r>
              <a:rPr lang="en-US" dirty="0"/>
              <a:t>Advocacy </a:t>
            </a:r>
          </a:p>
          <a:p>
            <a:pPr lvl="1"/>
            <a:r>
              <a:rPr lang="en-US" dirty="0"/>
              <a:t>Presence of task-teams</a:t>
            </a:r>
          </a:p>
          <a:p>
            <a:pPr lvl="1"/>
            <a:r>
              <a:rPr lang="en-US" dirty="0"/>
              <a:t>Emerging technologies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Comprehensive rights based approach</a:t>
            </a:r>
          </a:p>
          <a:p>
            <a:endParaRPr lang="en-US" dirty="0"/>
          </a:p>
          <a:p>
            <a:r>
              <a:rPr lang="en-US" dirty="0"/>
              <a:t>Self-care intervention may provide some opportunities</a:t>
            </a:r>
          </a:p>
          <a:p>
            <a:endParaRPr lang="en-US" dirty="0"/>
          </a:p>
          <a:p>
            <a:r>
              <a:rPr lang="en-US" dirty="0"/>
              <a:t>Explore implementation studies that promote FP and HIV prevention outcomes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</a:pPr>
            <a:r>
              <a:rPr lang="en-US" sz="3600" dirty="0"/>
              <a:t>ECHO Study key considerations </a:t>
            </a:r>
          </a:p>
          <a:p>
            <a:pPr>
              <a:buClr>
                <a:schemeClr val="accent1"/>
              </a:buClr>
            </a:pPr>
            <a:endParaRPr lang="en-US" sz="3600" dirty="0"/>
          </a:p>
          <a:p>
            <a:pPr>
              <a:buClr>
                <a:schemeClr val="accent1"/>
              </a:buClr>
            </a:pPr>
            <a:r>
              <a:rPr lang="en-US" sz="3600" dirty="0"/>
              <a:t>Integration of HIV prevention in SRHR services</a:t>
            </a:r>
          </a:p>
          <a:p>
            <a:pPr>
              <a:buClr>
                <a:schemeClr val="accent1"/>
              </a:buClr>
            </a:pPr>
            <a:endParaRPr lang="en-US" sz="3600" dirty="0"/>
          </a:p>
          <a:p>
            <a:pPr>
              <a:buClr>
                <a:schemeClr val="accent1"/>
              </a:buClr>
            </a:pPr>
            <a:r>
              <a:rPr lang="en-US" sz="3600" dirty="0"/>
              <a:t>Expand contraceptive options</a:t>
            </a:r>
          </a:p>
          <a:p>
            <a:pPr>
              <a:buClr>
                <a:schemeClr val="accent1"/>
              </a:buClr>
            </a:pPr>
            <a:endParaRPr lang="en-US" sz="3600" dirty="0"/>
          </a:p>
          <a:p>
            <a:pPr>
              <a:buClr>
                <a:schemeClr val="accent1"/>
              </a:buClr>
            </a:pPr>
            <a:r>
              <a:rPr lang="en-US" sz="3600" dirty="0"/>
              <a:t>Policy and programme considerations </a:t>
            </a:r>
          </a:p>
          <a:p>
            <a:pPr>
              <a:buClr>
                <a:schemeClr val="accent1"/>
              </a:buClr>
            </a:pPr>
            <a:endParaRPr lang="en-GB" sz="2500" dirty="0"/>
          </a:p>
          <a:p>
            <a:pPr>
              <a:buClr>
                <a:schemeClr val="accent1"/>
              </a:buClr>
            </a:pPr>
            <a:r>
              <a:rPr lang="en-US" sz="3600" dirty="0"/>
              <a:t>Listening to ECHO</a:t>
            </a:r>
          </a:p>
          <a:p>
            <a:pPr lvl="1">
              <a:buClr>
                <a:schemeClr val="accent1"/>
              </a:buClr>
            </a:pPr>
            <a:endParaRPr lang="en-US" sz="1700" dirty="0"/>
          </a:p>
          <a:p>
            <a:pPr lvl="1">
              <a:buClr>
                <a:schemeClr val="accent1"/>
              </a:buClr>
            </a:pPr>
            <a:endParaRPr lang="en-GB" sz="1700" dirty="0"/>
          </a:p>
          <a:p>
            <a:pPr>
              <a:buClr>
                <a:schemeClr val="accent1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30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Key considerations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/>
          </a:bodyPr>
          <a:lstStyle/>
          <a:p>
            <a:pPr marL="457200" lvl="1" indent="0">
              <a:buClr>
                <a:schemeClr val="accent1"/>
              </a:buClr>
              <a:buNone/>
            </a:pPr>
            <a:endParaRPr lang="en-GB" sz="1700" dirty="0"/>
          </a:p>
          <a:p>
            <a:pPr lvl="0" eaLnBrk="0" fontAlgn="base" hangingPunct="0">
              <a:lnSpc>
                <a:spcPct val="150000"/>
              </a:lnSpc>
              <a:spcBef>
                <a:spcPts val="450"/>
              </a:spcBef>
              <a:spcAft>
                <a:spcPct val="0"/>
              </a:spcAft>
              <a:buClrTx/>
              <a:buSzTx/>
            </a:pPr>
            <a:r>
              <a:rPr lang="en-US" sz="2400" dirty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Access to preferred contraceptive methods should be maximized, while protecting women’s health </a:t>
            </a:r>
          </a:p>
          <a:p>
            <a:pPr lvl="0" eaLnBrk="0" fontAlgn="base" hangingPunct="0">
              <a:lnSpc>
                <a:spcPct val="150000"/>
              </a:lnSpc>
              <a:spcBef>
                <a:spcPts val="450"/>
              </a:spcBef>
              <a:spcAft>
                <a:spcPct val="0"/>
              </a:spcAft>
              <a:buClrTx/>
              <a:buSzTx/>
            </a:pPr>
            <a:r>
              <a:rPr lang="en-US" sz="2400" dirty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Women have the right to the latest and best information and to access a broad range of effective and acceptable methods </a:t>
            </a:r>
            <a:endParaRPr lang="en-GB" sz="2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ts val="450"/>
              </a:spcBef>
              <a:spcAft>
                <a:spcPct val="0"/>
              </a:spcAft>
              <a:buClrTx/>
              <a:buSzTx/>
            </a:pPr>
            <a:r>
              <a:rPr lang="en-US" sz="2400" dirty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 Current levels of contraceptive unmet need in many developing countries are not acceptable</a:t>
            </a:r>
          </a:p>
          <a:p>
            <a:pPr lvl="0" eaLnBrk="0" fontAlgn="base" hangingPunct="0">
              <a:lnSpc>
                <a:spcPct val="150000"/>
              </a:lnSpc>
              <a:spcBef>
                <a:spcPts val="450"/>
              </a:spcBef>
              <a:spcAft>
                <a:spcPct val="0"/>
              </a:spcAft>
              <a:buClrTx/>
              <a:buSzTx/>
            </a:pPr>
            <a:r>
              <a:rPr lang="en-US" sz="2400" dirty="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Need to step up HIV prevention efforts, particularly in high-burden countries and for young women. </a:t>
            </a:r>
            <a:endParaRPr lang="en-GB" sz="2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chemeClr val="accent1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61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44624"/>
            <a:ext cx="6172200" cy="14401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>
                <a:solidFill>
                  <a:schemeClr val="accent1"/>
                </a:solidFill>
                <a:ea typeface="ＭＳ Ｐゴシック" pitchFamily="1" charset="-128"/>
              </a:rPr>
              <a:t>What Do We Mean by “Linkages” &amp; “Integration</a:t>
            </a:r>
            <a:r>
              <a:rPr lang="en-US" sz="3000" b="1" baseline="30000" dirty="0">
                <a:solidFill>
                  <a:schemeClr val="accent1"/>
                </a:solidFill>
                <a:ea typeface="ＭＳ Ｐゴシック" pitchFamily="1" charset="-128"/>
              </a:rPr>
              <a:t>”</a:t>
            </a:r>
            <a:r>
              <a:rPr lang="en-US" sz="3000" b="1" dirty="0">
                <a:solidFill>
                  <a:schemeClr val="accent1"/>
                </a:solidFill>
                <a:ea typeface="ＭＳ Ｐゴシック" pitchFamily="1" charset="-128"/>
              </a:rPr>
              <a:t>?</a:t>
            </a:r>
            <a:endParaRPr lang="en-US" sz="3000" dirty="0">
              <a:solidFill>
                <a:schemeClr val="accent1"/>
              </a:solidFill>
              <a:ea typeface="ＭＳ Ｐゴシック" pitchFamily="1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9"/>
            <a:ext cx="8064896" cy="5184575"/>
          </a:xfrm>
        </p:spPr>
        <p:txBody>
          <a:bodyPr anchor="ctr">
            <a:normAutofit/>
          </a:bodyPr>
          <a:lstStyle/>
          <a:p>
            <a:pPr lvl="0"/>
            <a:r>
              <a:rPr lang="en-GB" sz="2400" b="1" dirty="0"/>
              <a:t>Linkages</a:t>
            </a:r>
            <a:r>
              <a:rPr lang="en-GB" sz="2400" dirty="0"/>
              <a:t> are bi-directional synergies in policy, systems and services between SRHR and HIV</a:t>
            </a:r>
          </a:p>
          <a:p>
            <a:pPr lvl="0"/>
            <a:endParaRPr lang="en-GB" sz="2400" dirty="0"/>
          </a:p>
          <a:p>
            <a:r>
              <a:rPr lang="en-GB" sz="2400" b="1" dirty="0"/>
              <a:t>Integration</a:t>
            </a:r>
            <a:r>
              <a:rPr lang="en-GB" sz="2400" dirty="0"/>
              <a:t> refers to joining operational programmes to ensure effective service delivery outcomes through various modalities (multi-tasked providers, referral, one-stop shop services under one roof, etc.)</a:t>
            </a:r>
            <a:r>
              <a:rPr lang="en-GB" sz="2400" i="1" dirty="0"/>
              <a:t> </a:t>
            </a:r>
          </a:p>
          <a:p>
            <a:pPr marL="457200" lvl="1" indent="0">
              <a:buNone/>
            </a:pPr>
            <a:r>
              <a:rPr lang="en-GB" sz="1400" i="1" dirty="0"/>
              <a:t>Source: IAWG on SRH and HIV Linkages (2016) SRHR and HIV Linkages: Navigating the work in progress 2016</a:t>
            </a:r>
            <a:endParaRPr lang="en-GB" sz="1400" dirty="0"/>
          </a:p>
          <a:p>
            <a:endParaRPr lang="en-GB" sz="2400" dirty="0"/>
          </a:p>
          <a:p>
            <a:r>
              <a:rPr lang="en-GB" sz="2400" dirty="0"/>
              <a:t>The IAWG on SRHR/HIV Linkages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16246D"/>
                </a:solidFill>
              </a:rPr>
              <a:t>	For more information see </a:t>
            </a:r>
            <a:r>
              <a:rPr lang="en-GB" sz="2400" b="1" dirty="0">
                <a:solidFill>
                  <a:srgbClr val="16246D"/>
                </a:solidFill>
                <a:hlinkClick r:id="rId3"/>
              </a:rPr>
              <a:t>www.srhhivlinkages.org</a:t>
            </a:r>
            <a:r>
              <a:rPr lang="en-GB" sz="2400" b="1" dirty="0">
                <a:solidFill>
                  <a:srgbClr val="16246D"/>
                </a:solidFill>
              </a:rPr>
              <a:t> </a:t>
            </a:r>
            <a:endParaRPr lang="en-GB" sz="2400" dirty="0"/>
          </a:p>
          <a:p>
            <a:pPr marL="0" indent="0" algn="r">
              <a:buNone/>
            </a:pPr>
            <a:endParaRPr lang="en-GB" sz="1500" i="1" dirty="0"/>
          </a:p>
        </p:txBody>
      </p:sp>
    </p:spTree>
    <p:extLst>
      <p:ext uri="{BB962C8B-B14F-4D97-AF65-F5344CB8AC3E}">
        <p14:creationId xmlns:p14="http://schemas.microsoft.com/office/powerpoint/2010/main" val="37360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794386-0B70-42A1-A95E-56C61AF9DB9C}"/>
              </a:ext>
            </a:extLst>
          </p:cNvPr>
          <p:cNvSpPr txBox="1"/>
          <p:nvPr/>
        </p:nvSpPr>
        <p:spPr>
          <a:xfrm>
            <a:off x="2886722" y="998318"/>
            <a:ext cx="6797846" cy="55270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800" dirty="0"/>
              <a:t>Meaningful community engagement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Eliminate silos between SRHR and HIV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Provide</a:t>
            </a:r>
            <a:r>
              <a:rPr lang="en-GB" sz="2800" dirty="0"/>
              <a:t> sufficient domestic resources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Inclusive primary health care services </a:t>
            </a:r>
            <a:endParaRPr lang="en-GB" sz="2800" dirty="0"/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800" dirty="0"/>
              <a:t>Stronger multi-sectoral partnerships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Promote innovative approaches</a:t>
            </a:r>
            <a:endParaRPr lang="en-GB" sz="28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F66DFA7-5674-4CB2-95DC-934CF3F0986F}"/>
              </a:ext>
            </a:extLst>
          </p:cNvPr>
          <p:cNvGrpSpPr/>
          <p:nvPr/>
        </p:nvGrpSpPr>
        <p:grpSpPr>
          <a:xfrm>
            <a:off x="398197" y="1556792"/>
            <a:ext cx="2157579" cy="4824536"/>
            <a:chOff x="467544" y="603351"/>
            <a:chExt cx="3524046" cy="626474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AD78E3A-1F78-404C-9063-9F35F34C6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544" y="603351"/>
              <a:ext cx="3490838" cy="481312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1DFD843-7B62-4FAD-ACA0-6217DD0128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7544" y="5796175"/>
              <a:ext cx="3524046" cy="1071918"/>
            </a:xfrm>
            <a:prstGeom prst="rect">
              <a:avLst/>
            </a:prstGeom>
          </p:spPr>
        </p:pic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765CB27D-CAFB-4527-BF80-C692B474F87D}"/>
              </a:ext>
            </a:extLst>
          </p:cNvPr>
          <p:cNvSpPr txBox="1">
            <a:spLocks/>
          </p:cNvSpPr>
          <p:nvPr/>
        </p:nvSpPr>
        <p:spPr>
          <a:xfrm>
            <a:off x="735409" y="232048"/>
            <a:ext cx="7508999" cy="12527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7DC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/>
              <a:t>Call to Action to attain UHC through linked SRHR and HIV interventions </a:t>
            </a:r>
            <a:endParaRPr lang="en-GB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3574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311473" y="116632"/>
            <a:ext cx="6521054" cy="1252736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/>
              <a:t>SRHR and HIV Linkages Toolkit:</a:t>
            </a:r>
            <a:br>
              <a:rPr lang="en-US" altLang="en-US" sz="3200" dirty="0"/>
            </a:br>
            <a:r>
              <a:rPr lang="en-US" altLang="en-US" sz="2800" dirty="0"/>
              <a:t>http://</a:t>
            </a:r>
            <a:r>
              <a:rPr lang="en-US" altLang="en-US" sz="2800" i="1" dirty="0"/>
              <a:t>toolkit.srhhivlinkages.org</a:t>
            </a:r>
            <a:endParaRPr lang="en-GB" altLang="en-US" sz="28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-1026" t="12201" b="16317"/>
          <a:stretch/>
        </p:blipFill>
        <p:spPr>
          <a:xfrm>
            <a:off x="1143000" y="2324057"/>
            <a:ext cx="6789039" cy="36766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31119" y="1484784"/>
            <a:ext cx="66698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simple to use toolkit that guides users to the most recent, relevant and important SRHR and HIV linkages resources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005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Expanding contraceptive method mix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544616"/>
          </a:xfrm>
        </p:spPr>
        <p:txBody>
          <a:bodyPr>
            <a:normAutofit/>
          </a:bodyPr>
          <a:lstStyle/>
          <a:p>
            <a:r>
              <a:rPr lang="en-US" dirty="0"/>
              <a:t>All three methods were well accepted and had high levels of safety and effectiveness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Countries should consider expanding contraceptive choices by introducing new contraceptive technologies, expanding access to existing methods, expanding the provider base and including self-care interventions.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 Self-care interventions for family planning are included in the </a:t>
            </a:r>
            <a:r>
              <a:rPr lang="en-US" i="1" dirty="0"/>
              <a:t>WHO consolidated guideline on self-care interventions for health: sexual and reproductive health and rights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9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Considerations for expanding Contraceptive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6504"/>
          </a:xfrm>
        </p:spPr>
        <p:txBody>
          <a:bodyPr>
            <a:normAutofit/>
          </a:bodyPr>
          <a:lstStyle/>
          <a:p>
            <a:pPr marL="457200" lvl="1" indent="0">
              <a:buClr>
                <a:schemeClr val="accent1"/>
              </a:buClr>
              <a:buNone/>
            </a:pPr>
            <a:endParaRPr lang="en-GB" sz="1700" dirty="0"/>
          </a:p>
          <a:p>
            <a:pPr marL="457200" lvl="1" indent="0">
              <a:buClr>
                <a:schemeClr val="accent1"/>
              </a:buClr>
              <a:buNone/>
            </a:pPr>
            <a:endParaRPr lang="en-GB" sz="1700" dirty="0"/>
          </a:p>
          <a:p>
            <a:r>
              <a:rPr lang="en-US" sz="3200" dirty="0"/>
              <a:t>Introducing new contraceptive technologies</a:t>
            </a:r>
          </a:p>
          <a:p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200" dirty="0"/>
              <a:t>Expanding access to exciting methods</a:t>
            </a:r>
          </a:p>
          <a:p>
            <a:endParaRPr lang="en-US" sz="3200" dirty="0"/>
          </a:p>
          <a:p>
            <a:r>
              <a:rPr lang="en-US" sz="3200" dirty="0"/>
              <a:t>Expand provider base</a:t>
            </a:r>
          </a:p>
        </p:txBody>
      </p:sp>
    </p:spTree>
    <p:extLst>
      <p:ext uri="{BB962C8B-B14F-4D97-AF65-F5344CB8AC3E}">
        <p14:creationId xmlns:p14="http://schemas.microsoft.com/office/powerpoint/2010/main" val="289487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WHO Consolidated Guideline on Self-Care Interventions for Health - Sexual and Reproductive Health and Rights</a:t>
            </a:r>
            <a:endParaRPr lang="en-GB" sz="2800" dirty="0"/>
          </a:p>
        </p:txBody>
      </p:sp>
      <p:pic>
        <p:nvPicPr>
          <p:cNvPr id="7" name="Content Placeholder 6" descr="A picture containing accessory, umbrella&#10;&#10;Description generated with high confidence">
            <a:extLst>
              <a:ext uri="{FF2B5EF4-FFF2-40B4-BE49-F238E27FC236}">
                <a16:creationId xmlns:a16="http://schemas.microsoft.com/office/drawing/2014/main" id="{FD5D38A0-012A-4F07-B27A-CF9E1EF4D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36034"/>
            <a:ext cx="3232728" cy="461034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06073A-A279-40E3-8012-BD0693372B21}"/>
              </a:ext>
            </a:extLst>
          </p:cNvPr>
          <p:cNvSpPr txBox="1"/>
          <p:nvPr/>
        </p:nvSpPr>
        <p:spPr>
          <a:xfrm>
            <a:off x="4716016" y="1700808"/>
            <a:ext cx="38884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  <a:r>
              <a:rPr lang="en-US" b="1" dirty="0"/>
              <a:t>Providing high-quality services for family planning, including infertility services</a:t>
            </a:r>
          </a:p>
          <a:p>
            <a:endParaRPr lang="en-US" dirty="0"/>
          </a:p>
          <a:p>
            <a:r>
              <a:rPr lang="en-US" dirty="0"/>
              <a:t>REC 10 (NEW): Self-administered injectable contraception should be made available as an additional approach to deliver injectable contraception for individuals of reproductive age.</a:t>
            </a:r>
          </a:p>
          <a:p>
            <a:endParaRPr lang="en-US" dirty="0"/>
          </a:p>
          <a:p>
            <a:r>
              <a:rPr lang="en-US" dirty="0"/>
              <a:t>REC 11 (NEW): Over-the-counter oral contraceptive pills (OCPs) should be made available without a prescription for individuals using OCPs.</a:t>
            </a:r>
          </a:p>
        </p:txBody>
      </p:sp>
    </p:spTree>
    <p:extLst>
      <p:ext uri="{BB962C8B-B14F-4D97-AF65-F5344CB8AC3E}">
        <p14:creationId xmlns:p14="http://schemas.microsoft.com/office/powerpoint/2010/main" val="3512472044"/>
      </p:ext>
    </p:extLst>
  </p:cSld>
  <p:clrMapOvr>
    <a:masterClrMapping/>
  </p:clrMapOvr>
</p:sld>
</file>

<file path=ppt/theme/theme1.xml><?xml version="1.0" encoding="utf-8"?>
<a:theme xmlns:a="http://schemas.openxmlformats.org/drawingml/2006/main" name="new logo - Presentation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- Presentation TEMPLATE 2014.potx</Template>
  <TotalTime>19174</TotalTime>
  <Words>467</Words>
  <Application>Microsoft Office PowerPoint</Application>
  <PresentationFormat>On-screen Show (4:3)</PresentationFormat>
  <Paragraphs>86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Times New Roman</vt:lpstr>
      <vt:lpstr>Trebuchet MS</vt:lpstr>
      <vt:lpstr>Wingdings</vt:lpstr>
      <vt:lpstr>new logo - Presentation TEMPLATE 2014</vt:lpstr>
      <vt:lpstr>Rethinking Reproductive health including contraception programmes in the context of the ECHO results </vt:lpstr>
      <vt:lpstr>Outline</vt:lpstr>
      <vt:lpstr>Key considerations </vt:lpstr>
      <vt:lpstr>What Do We Mean by “Linkages” &amp; “Integration”?</vt:lpstr>
      <vt:lpstr>PowerPoint Presentation</vt:lpstr>
      <vt:lpstr>SRHR and HIV Linkages Toolkit: http://toolkit.srhhivlinkages.org</vt:lpstr>
      <vt:lpstr>Expanding contraceptive method mix </vt:lpstr>
      <vt:lpstr>Considerations for expanding Contraceptive Choice</vt:lpstr>
      <vt:lpstr>WHO Consolidated Guideline on Self-Care Interventions for Health - Sexual and Reproductive Health and Rights</vt:lpstr>
      <vt:lpstr>Maximize the potential of expanding Contraceptive Choices</vt:lpstr>
      <vt:lpstr>Listening to the ECHO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KOLEV, Svetlin Nikolaev</dc:creator>
  <cp:lastModifiedBy>STEYN, Petrus</cp:lastModifiedBy>
  <cp:revision>146</cp:revision>
  <dcterms:created xsi:type="dcterms:W3CDTF">2014-09-23T10:33:01Z</dcterms:created>
  <dcterms:modified xsi:type="dcterms:W3CDTF">2019-07-22T15:38:44Z</dcterms:modified>
</cp:coreProperties>
</file>